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082b0548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082b0548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082b0548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082b0548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082b0552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082b055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082b0552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082b055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082b0552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082b0552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0929d328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0929d32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03adc3f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03adc3f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082b0548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082b0548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082b0548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082b0548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082b054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082b054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082b0548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082b0548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082b0548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082b0548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082b0548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082b0548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.gif"/><Relationship Id="rId5" Type="http://schemas.openxmlformats.org/officeDocument/2006/relationships/image" Target="../media/image25.gif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://www.crystallography.net/cod/" TargetMode="External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Relationship Id="rId4" Type="http://schemas.openxmlformats.org/officeDocument/2006/relationships/image" Target="../media/image7.jp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ymatgen.org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60908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572000" y="100450"/>
            <a:ext cx="4463400" cy="1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Convolutional Neural Network 1D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083250" y="1466725"/>
            <a:ext cx="38073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Determinación de la Estructura Cristalina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/>
        </p:nvSpPr>
        <p:spPr>
          <a:xfrm>
            <a:off x="166525" y="186800"/>
            <a:ext cx="8262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Implementación de la red neuronal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825" y="1563225"/>
            <a:ext cx="1186725" cy="21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275" y="1261875"/>
            <a:ext cx="6016028" cy="269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-245075" y="1785512"/>
            <a:ext cx="2578275" cy="1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5166000" y="4696175"/>
            <a:ext cx="3978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https://www.groundai.com/project/end-to-end-environmental-sound-classification-using-a-1d-convolutional-neural-network/1</a:t>
            </a:r>
            <a:endParaRPr sz="1100"/>
          </a:p>
        </p:txBody>
      </p:sp>
      <p:cxnSp>
        <p:nvCxnSpPr>
          <p:cNvPr id="143" name="Google Shape;143;p22"/>
          <p:cNvCxnSpPr/>
          <p:nvPr/>
        </p:nvCxnSpPr>
        <p:spPr>
          <a:xfrm flipH="1" rot="10800000">
            <a:off x="7644925" y="1959075"/>
            <a:ext cx="361800" cy="4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2"/>
          <p:cNvCxnSpPr/>
          <p:nvPr/>
        </p:nvCxnSpPr>
        <p:spPr>
          <a:xfrm flipH="1" rot="10800000">
            <a:off x="7654975" y="2240175"/>
            <a:ext cx="371700" cy="1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2"/>
          <p:cNvCxnSpPr>
            <a:stCxn id="140" idx="3"/>
          </p:cNvCxnSpPr>
          <p:nvPr/>
        </p:nvCxnSpPr>
        <p:spPr>
          <a:xfrm>
            <a:off x="7640303" y="2607024"/>
            <a:ext cx="376200" cy="9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2"/>
          <p:cNvCxnSpPr/>
          <p:nvPr/>
        </p:nvCxnSpPr>
        <p:spPr>
          <a:xfrm flipH="1" rot="10800000">
            <a:off x="1707800" y="1567100"/>
            <a:ext cx="64290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2"/>
          <p:cNvCxnSpPr/>
          <p:nvPr/>
        </p:nvCxnSpPr>
        <p:spPr>
          <a:xfrm flipH="1" rot="10800000">
            <a:off x="1697750" y="3586300"/>
            <a:ext cx="642900" cy="1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2"/>
          <p:cNvCxnSpPr/>
          <p:nvPr/>
        </p:nvCxnSpPr>
        <p:spPr>
          <a:xfrm>
            <a:off x="1707800" y="1758025"/>
            <a:ext cx="673200" cy="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950" y="299925"/>
            <a:ext cx="3181175" cy="454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2595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67" y="1205500"/>
            <a:ext cx="3863808" cy="32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25" y="1205500"/>
            <a:ext cx="3859400" cy="32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687825" y="143350"/>
            <a:ext cx="1755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50" y="373625"/>
            <a:ext cx="2948300" cy="21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4675825" y="1785425"/>
            <a:ext cx="4014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6495ED"/>
                </a:solidFill>
              </a:rPr>
              <a:t>Recall</a:t>
            </a:r>
            <a:endParaRPr b="1" sz="1200">
              <a:solidFill>
                <a:srgbClr val="6495ED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495ED"/>
                </a:solidFill>
              </a:rPr>
              <a:t>De todas las clases positivas, cuánto predijimos correctamente. 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495ED"/>
                </a:solidFill>
              </a:rPr>
              <a:t>Recall = TP/(TP+FN)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6495ED"/>
                </a:solidFill>
              </a:rPr>
              <a:t>Precision</a:t>
            </a:r>
            <a:endParaRPr b="1" sz="1200">
              <a:solidFill>
                <a:srgbClr val="6495ED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495ED"/>
                </a:solidFill>
              </a:rPr>
              <a:t>De todas las clases positivas que hemos predicho correctamente, cuántas son realmente positivas.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495ED"/>
                </a:solidFill>
              </a:rPr>
              <a:t>precision = TP/(TP+FP)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97025" y="2324125"/>
            <a:ext cx="43269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6495ED"/>
                </a:solidFill>
              </a:rPr>
              <a:t>True Positive</a:t>
            </a:r>
            <a:r>
              <a:rPr lang="es" sz="1200">
                <a:solidFill>
                  <a:srgbClr val="6495ED"/>
                </a:solidFill>
              </a:rPr>
              <a:t>: La predicción es positiva y el valor real Verdadero.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6495ED"/>
                </a:solidFill>
              </a:rPr>
              <a:t>True Negative</a:t>
            </a:r>
            <a:r>
              <a:rPr lang="es" sz="1200">
                <a:solidFill>
                  <a:srgbClr val="6495ED"/>
                </a:solidFill>
              </a:rPr>
              <a:t>: La predicción es negativa y el valor real es Verdadero.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6495ED"/>
                </a:solidFill>
              </a:rPr>
              <a:t>False Positive</a:t>
            </a:r>
            <a:r>
              <a:rPr lang="es" sz="1200">
                <a:solidFill>
                  <a:srgbClr val="6495ED"/>
                </a:solidFill>
              </a:rPr>
              <a:t>: (Error) La predicción es positiva y el valor real es Falso.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6495ED"/>
                </a:solidFill>
              </a:rPr>
              <a:t>False Negative</a:t>
            </a:r>
            <a:r>
              <a:rPr lang="es" sz="1200">
                <a:solidFill>
                  <a:srgbClr val="6495ED"/>
                </a:solidFill>
              </a:rPr>
              <a:t>: (Error) La predicción es negativa y el valor real es Falso.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421900" y="82550"/>
            <a:ext cx="7046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</a:t>
            </a:r>
            <a:r>
              <a:rPr lang="es"/>
              <a:t>edición del rendimiento para la clasificación del aprendizaje automático.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4119850" y="595138"/>
            <a:ext cx="44658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6495ED"/>
                </a:solidFill>
              </a:rPr>
              <a:t>M</a:t>
            </a:r>
            <a:r>
              <a:rPr b="1" lang="es" sz="1200">
                <a:solidFill>
                  <a:srgbClr val="6495ED"/>
                </a:solidFill>
              </a:rPr>
              <a:t>atriz de Confusión</a:t>
            </a:r>
            <a:endParaRPr b="1" sz="1200">
              <a:solidFill>
                <a:srgbClr val="6495E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495ED"/>
                </a:solidFill>
              </a:rPr>
              <a:t>Describe los valores como Positivos y Negativos y los valores reales como Verdadero y Falso</a:t>
            </a:r>
            <a:endParaRPr sz="1200">
              <a:solidFill>
                <a:srgbClr val="6495ED"/>
              </a:solidFill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1506875" y="1717850"/>
            <a:ext cx="723300" cy="63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1647575" y="1828400"/>
            <a:ext cx="441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FN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2240225" y="1095000"/>
            <a:ext cx="723300" cy="63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2380925" y="1232283"/>
            <a:ext cx="4419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FP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50" y="578125"/>
            <a:ext cx="4972051" cy="424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75" y="1054838"/>
            <a:ext cx="2849600" cy="27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360100" y="120625"/>
            <a:ext cx="17202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 rot="-5400000">
            <a:off x="2365888" y="2071250"/>
            <a:ext cx="2009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inferencia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6087825" y="60350"/>
            <a:ext cx="813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target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4340200" y="389725"/>
            <a:ext cx="572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triclinic</a:t>
            </a:r>
            <a:endParaRPr sz="1000"/>
          </a:p>
        </p:txBody>
      </p:sp>
      <p:sp>
        <p:nvSpPr>
          <p:cNvPr id="185" name="Google Shape;185;p26"/>
          <p:cNvSpPr txBox="1"/>
          <p:nvPr/>
        </p:nvSpPr>
        <p:spPr>
          <a:xfrm>
            <a:off x="4912900" y="389725"/>
            <a:ext cx="813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monoclinic</a:t>
            </a:r>
            <a:endParaRPr sz="1000"/>
          </a:p>
        </p:txBody>
      </p:sp>
      <p:sp>
        <p:nvSpPr>
          <p:cNvPr id="186" name="Google Shape;186;p26"/>
          <p:cNvSpPr txBox="1"/>
          <p:nvPr/>
        </p:nvSpPr>
        <p:spPr>
          <a:xfrm>
            <a:off x="5565525" y="389725"/>
            <a:ext cx="522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ortho</a:t>
            </a:r>
            <a:endParaRPr sz="1000"/>
          </a:p>
        </p:txBody>
      </p:sp>
      <p:sp>
        <p:nvSpPr>
          <p:cNvPr id="187" name="Google Shape;187;p26"/>
          <p:cNvSpPr txBox="1"/>
          <p:nvPr/>
        </p:nvSpPr>
        <p:spPr>
          <a:xfrm>
            <a:off x="5997400" y="389725"/>
            <a:ext cx="813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tetragonal</a:t>
            </a:r>
            <a:endParaRPr sz="1000"/>
          </a:p>
        </p:txBody>
      </p:sp>
      <p:sp>
        <p:nvSpPr>
          <p:cNvPr id="188" name="Google Shape;188;p26"/>
          <p:cNvSpPr txBox="1"/>
          <p:nvPr/>
        </p:nvSpPr>
        <p:spPr>
          <a:xfrm>
            <a:off x="6650375" y="389725"/>
            <a:ext cx="673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trigonal</a:t>
            </a:r>
            <a:endParaRPr sz="1000"/>
          </a:p>
        </p:txBody>
      </p:sp>
      <p:sp>
        <p:nvSpPr>
          <p:cNvPr id="189" name="Google Shape;189;p26"/>
          <p:cNvSpPr txBox="1"/>
          <p:nvPr/>
        </p:nvSpPr>
        <p:spPr>
          <a:xfrm>
            <a:off x="7172800" y="389725"/>
            <a:ext cx="813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hexagonal</a:t>
            </a:r>
            <a:endParaRPr sz="1000"/>
          </a:p>
        </p:txBody>
      </p:sp>
      <p:sp>
        <p:nvSpPr>
          <p:cNvPr id="190" name="Google Shape;190;p26"/>
          <p:cNvSpPr txBox="1"/>
          <p:nvPr/>
        </p:nvSpPr>
        <p:spPr>
          <a:xfrm>
            <a:off x="7886125" y="389725"/>
            <a:ext cx="522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cubic</a:t>
            </a:r>
            <a:endParaRPr sz="1000"/>
          </a:p>
        </p:txBody>
      </p:sp>
      <p:sp>
        <p:nvSpPr>
          <p:cNvPr id="191" name="Google Shape;191;p26"/>
          <p:cNvSpPr txBox="1"/>
          <p:nvPr/>
        </p:nvSpPr>
        <p:spPr>
          <a:xfrm>
            <a:off x="3602363" y="775250"/>
            <a:ext cx="6132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triclinic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421625" y="1356175"/>
            <a:ext cx="81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monoclinic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3647825" y="1888625"/>
            <a:ext cx="522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ortho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3421625" y="2463075"/>
            <a:ext cx="813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tetragonal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3521825" y="3037525"/>
            <a:ext cx="613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trigonal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3421625" y="3522925"/>
            <a:ext cx="813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hexagonal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3647825" y="4106850"/>
            <a:ext cx="5223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cubic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0" y="2850251"/>
            <a:ext cx="3705876" cy="229324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18900" y="158975"/>
            <a:ext cx="87708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Las redes neuronales convolucionales unidimensionales se utilizan  comúnmente para el procesamiento del lenguaje natural (NLP) o el análisis de secuencias de tiempo de datos de sensores.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Las CNN, ya sean CNN 1D, 2D o 3D, comparten las mismas propiedades y enfoque. La mayor diferencia es la dimensionalidad de los datos de entrada y la forma en que los filtros, también conocidos como kernel de convolución o detector de características, se mueven a través de los datos.</a:t>
            </a:r>
            <a:endParaRPr sz="12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200" y="1240074"/>
            <a:ext cx="2329250" cy="17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675" y="3216150"/>
            <a:ext cx="3296149" cy="192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800" y="1598475"/>
            <a:ext cx="4095197" cy="105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825" y="0"/>
            <a:ext cx="6241175" cy="12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" y="953913"/>
            <a:ext cx="4564399" cy="41188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153550" y="1637475"/>
            <a:ext cx="3696900" cy="3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495ED"/>
                </a:solidFill>
              </a:rPr>
              <a:t>Clasificación de patrones de difracción de rayos X de polvo en términos de sistema cristalino, grupo de extinción y grupo espacial.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495ED"/>
                </a:solidFill>
              </a:rPr>
              <a:t>En marcado contraste con el uso tradicional del análisis de patrones de XRD en polvo, la CNN nunca trata los patrones de XRD en polvo como una posición de pico desconvolucionada y discreta o como datos de intensidad, sino que los patrones de XRD se consideran nada más que un patrón similar a la imagen. La CNN interpreta características que los humanos no pueden reconocer en un patrón de XRD en polvo.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25" y="677375"/>
            <a:ext cx="5694424" cy="41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591850" y="190875"/>
            <a:ext cx="6318900" cy="18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6495ED"/>
                </a:solidFill>
              </a:rPr>
              <a:t>Implementar una red neuronal de convolución 1D para predecir la estructura cristalina (grupo espacial y sistema cristalino) de un compuesto inorgánico a partir de su patrón de difracción. </a:t>
            </a:r>
            <a:endParaRPr sz="1800">
              <a:solidFill>
                <a:srgbClr val="6495E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5836675" y="2712400"/>
            <a:ext cx="1858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A64D79"/>
                </a:solidFill>
              </a:rPr>
              <a:t>triclinic</a:t>
            </a:r>
            <a:endParaRPr sz="1100">
              <a:solidFill>
                <a:srgbClr val="A64D79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786450" y="3104025"/>
            <a:ext cx="1185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B45F06"/>
                </a:solidFill>
              </a:rPr>
              <a:t>monoclinic</a:t>
            </a:r>
            <a:endParaRPr sz="1100">
              <a:solidFill>
                <a:srgbClr val="B45F06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786450" y="3415300"/>
            <a:ext cx="1808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8761D"/>
                </a:solidFill>
              </a:rPr>
              <a:t>orthorhombic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836675" y="3686875"/>
            <a:ext cx="23508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55CC"/>
                </a:solidFill>
              </a:rPr>
              <a:t>tetragonal</a:t>
            </a:r>
            <a:endParaRPr sz="1100">
              <a:solidFill>
                <a:srgbClr val="1155CC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836675" y="3958075"/>
            <a:ext cx="20796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674EA7"/>
                </a:solidFill>
              </a:rPr>
              <a:t>trigonal</a:t>
            </a:r>
            <a:endParaRPr sz="1100">
              <a:solidFill>
                <a:srgbClr val="674EA7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836675" y="4209425"/>
            <a:ext cx="2079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85200C"/>
                </a:solidFill>
              </a:rPr>
              <a:t>hexagonal</a:t>
            </a:r>
            <a:endParaRPr sz="1100">
              <a:solidFill>
                <a:srgbClr val="85200C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836675" y="4530875"/>
            <a:ext cx="2190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B5394"/>
                </a:solidFill>
              </a:rPr>
              <a:t>cubic</a:t>
            </a:r>
            <a:endParaRPr sz="11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6770700" y="0"/>
            <a:ext cx="2373300" cy="22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6495ED"/>
                </a:solidFill>
              </a:rPr>
              <a:t>Un patrón de difracción de polvos contiene la información cristalográfica de un compuesto policristalino, por lo que se propone que a partir del conjunto de intensidades que definen a un XRDP se infiera la estructura cristalina.</a:t>
            </a:r>
            <a:endParaRPr sz="1200">
              <a:solidFill>
                <a:srgbClr val="6495ED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0" y="110500"/>
            <a:ext cx="6665151" cy="45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354450" y="4470425"/>
            <a:ext cx="3747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/>
              <a:t>Robert E. Dinnebier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/>
              <a:t>Max-Planck Institute for Solid State Research, Stuttgart, Germany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/>
              <a:t>Simon J. L. Billinge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/>
              <a:t>Department of Physics and Astronomy, Michigan State University, USA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5" y="634600"/>
            <a:ext cx="8839199" cy="10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21000" y="60275"/>
            <a:ext cx="41088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Obtención de la base de datos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3335225" y="60275"/>
            <a:ext cx="4329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Crystallography Open Database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063226"/>
            <a:ext cx="4329899" cy="260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416900" y="2300500"/>
            <a:ext cx="37170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495ED"/>
                </a:solidFill>
              </a:rPr>
              <a:t>La</a:t>
            </a:r>
            <a:r>
              <a:rPr lang="es" sz="1200">
                <a:solidFill>
                  <a:srgbClr val="6495ED"/>
                </a:solidFill>
              </a:rPr>
              <a:t>s bases de datos cristalográficas contienen a los archivos cif (crystallographic information file). Estos archivos contienen la información relevante del material, entre la que se encuentra su estructura cristalina. 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495ED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495ED"/>
                </a:solidFill>
              </a:rPr>
              <a:t>Los archivos cif tienen una estructura particular basada en un conjunto de pares de la forma (palabra clave, valor).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221300" y="107700"/>
            <a:ext cx="85206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2. Generación de las muestras.</a:t>
            </a:r>
            <a:endParaRPr sz="14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624" y="2002000"/>
            <a:ext cx="2989851" cy="21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57" y="2650798"/>
            <a:ext cx="1842991" cy="8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7075"/>
            <a:ext cx="2345354" cy="40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3783050" y="60275"/>
            <a:ext cx="51579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495ED"/>
                </a:solidFill>
              </a:rPr>
              <a:t>Dado que los rasgos para la red neuronal de convolución están definidos por el conjunto de intensidades que definen a un XRDP, se requiere modelar a los XRDP a partir de la información cristalográfica contenida en el archivo cif. Para modelar los XRDP se usa el software TOPAS.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7650" y="1336100"/>
            <a:ext cx="1144250" cy="332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9"/>
          <p:cNvCxnSpPr/>
          <p:nvPr/>
        </p:nvCxnSpPr>
        <p:spPr>
          <a:xfrm flipH="1" rot="10800000">
            <a:off x="1727900" y="2812700"/>
            <a:ext cx="12960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" name="Google Shape;113;p19"/>
          <p:cNvCxnSpPr/>
          <p:nvPr/>
        </p:nvCxnSpPr>
        <p:spPr>
          <a:xfrm flipH="1" rot="10800000">
            <a:off x="6250563" y="2812700"/>
            <a:ext cx="12960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4" name="Google Shape;114;p19"/>
          <p:cNvSpPr txBox="1"/>
          <p:nvPr/>
        </p:nvSpPr>
        <p:spPr>
          <a:xfrm>
            <a:off x="1647500" y="2340750"/>
            <a:ext cx="1376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69138"/>
                </a:solidFill>
              </a:rPr>
              <a:t>.inp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6250575" y="2320650"/>
            <a:ext cx="10569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.xy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171075" y="244150"/>
            <a:ext cx="18783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solidFill>
                  <a:schemeClr val="hlink"/>
                </a:solidFill>
                <a:hlinkClick r:id="rId3"/>
              </a:rPr>
              <a:t>Pymatgen</a:t>
            </a:r>
            <a:r>
              <a:rPr lang="es" sz="2400"/>
              <a:t> </a:t>
            </a:r>
            <a:endParaRPr sz="12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25" y="3114200"/>
            <a:ext cx="3396400" cy="17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35" y="871138"/>
            <a:ext cx="7532092" cy="20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3234800" y="182050"/>
            <a:ext cx="5123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495ED"/>
                </a:solidFill>
              </a:rPr>
              <a:t>Pymatgen (Python Materials Genomics) es una biblioteca de Python robusta y de código abierto para el análisis de materiales.</a:t>
            </a:r>
            <a:endParaRPr sz="1200">
              <a:solidFill>
                <a:srgbClr val="6495E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5559750" y="3395450"/>
            <a:ext cx="26823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495ED"/>
                </a:solidFill>
              </a:rPr>
              <a:t>Con pymatgen es fácil manipular los archivos cif. Con esta librería se obtuvo la información necesaria de  cada cif para modelar el XRDP.</a:t>
            </a:r>
            <a:endParaRPr sz="1200">
              <a:solidFill>
                <a:srgbClr val="6495E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0" y="43150"/>
            <a:ext cx="5646326" cy="1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75" y="1782434"/>
            <a:ext cx="5646324" cy="159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95" y="3527900"/>
            <a:ext cx="5719329" cy="1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4499" y="152400"/>
            <a:ext cx="3087101" cy="304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6999" y="3102639"/>
            <a:ext cx="2292236" cy="163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